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67" r:id="rId4"/>
    <p:sldId id="265" r:id="rId5"/>
    <p:sldId id="263" r:id="rId6"/>
    <p:sldId id="264" r:id="rId7"/>
    <p:sldId id="262" r:id="rId8"/>
    <p:sldId id="260" r:id="rId9"/>
    <p:sldId id="268" r:id="rId10"/>
    <p:sldId id="269" r:id="rId11"/>
    <p:sldId id="270" r:id="rId12"/>
    <p:sldId id="271" r:id="rId13"/>
    <p:sldId id="272" r:id="rId14"/>
    <p:sldId id="274" r:id="rId15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5BF0"/>
    <a:srgbClr val="F418EA"/>
    <a:srgbClr val="1798D9"/>
    <a:srgbClr val="5617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59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E34E2-AB56-48ED-951E-13A6BEDBDB12}" type="datetimeFigureOut">
              <a:rPr lang="hr-HR" smtClean="0"/>
              <a:pPr/>
              <a:t>30.8.2022.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BA182-18D3-42DD-8147-6324A1FF203F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423234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E34E2-AB56-48ED-951E-13A6BEDBDB12}" type="datetimeFigureOut">
              <a:rPr lang="hr-HR" smtClean="0"/>
              <a:pPr/>
              <a:t>30.8.2022.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BA182-18D3-42DD-8147-6324A1FF203F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663383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E34E2-AB56-48ED-951E-13A6BEDBDB12}" type="datetimeFigureOut">
              <a:rPr lang="hr-HR" smtClean="0"/>
              <a:pPr/>
              <a:t>30.8.2022.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BA182-18D3-42DD-8147-6324A1FF203F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483776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E34E2-AB56-48ED-951E-13A6BEDBDB12}" type="datetimeFigureOut">
              <a:rPr lang="hr-HR" smtClean="0"/>
              <a:pPr/>
              <a:t>30.8.2022.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BA182-18D3-42DD-8147-6324A1FF203F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37570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E34E2-AB56-48ED-951E-13A6BEDBDB12}" type="datetimeFigureOut">
              <a:rPr lang="hr-HR" smtClean="0"/>
              <a:pPr/>
              <a:t>30.8.2022.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BA182-18D3-42DD-8147-6324A1FF203F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50123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E34E2-AB56-48ED-951E-13A6BEDBDB12}" type="datetimeFigureOut">
              <a:rPr lang="hr-HR" smtClean="0"/>
              <a:pPr/>
              <a:t>30.8.2022.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BA182-18D3-42DD-8147-6324A1FF203F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484587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E34E2-AB56-48ED-951E-13A6BEDBDB12}" type="datetimeFigureOut">
              <a:rPr lang="hr-HR" smtClean="0"/>
              <a:pPr/>
              <a:t>30.8.2022.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BA182-18D3-42DD-8147-6324A1FF203F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202342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E34E2-AB56-48ED-951E-13A6BEDBDB12}" type="datetimeFigureOut">
              <a:rPr lang="hr-HR" smtClean="0"/>
              <a:pPr/>
              <a:t>30.8.2022.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BA182-18D3-42DD-8147-6324A1FF203F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782003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E34E2-AB56-48ED-951E-13A6BEDBDB12}" type="datetimeFigureOut">
              <a:rPr lang="hr-HR" smtClean="0"/>
              <a:pPr/>
              <a:t>30.8.2022.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BA182-18D3-42DD-8147-6324A1FF203F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70450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E34E2-AB56-48ED-951E-13A6BEDBDB12}" type="datetimeFigureOut">
              <a:rPr lang="hr-HR" smtClean="0"/>
              <a:pPr/>
              <a:t>30.8.2022.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BA182-18D3-42DD-8147-6324A1FF203F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610781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E34E2-AB56-48ED-951E-13A6BEDBDB12}" type="datetimeFigureOut">
              <a:rPr lang="hr-HR" smtClean="0"/>
              <a:pPr/>
              <a:t>30.8.2022.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BA182-18D3-42DD-8147-6324A1FF203F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022236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3E34E2-AB56-48ED-951E-13A6BEDBDB12}" type="datetimeFigureOut">
              <a:rPr lang="hr-HR" smtClean="0"/>
              <a:pPr/>
              <a:t>30.8.2022.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3BA182-18D3-42DD-8147-6324A1FF203F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697532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3528" y="1556792"/>
            <a:ext cx="8204448" cy="3384375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hr-HR" sz="5400" b="1" dirty="0">
                <a:solidFill>
                  <a:srgbClr val="7030A0"/>
                </a:solidFill>
                <a:latin typeface="+mn-lt"/>
              </a:rPr>
              <a:t>PAST SIMPLE </a:t>
            </a:r>
            <a:br>
              <a:rPr lang="hr-HR" sz="5400" b="1" dirty="0">
                <a:solidFill>
                  <a:srgbClr val="7030A0"/>
                </a:solidFill>
                <a:latin typeface="+mn-lt"/>
              </a:rPr>
            </a:br>
            <a:r>
              <a:rPr lang="hr-HR" sz="5400" dirty="0">
                <a:solidFill>
                  <a:srgbClr val="7030A0"/>
                </a:solidFill>
                <a:latin typeface="+mn-lt"/>
              </a:rPr>
              <a:t>OR</a:t>
            </a:r>
            <a:br>
              <a:rPr lang="hr-HR" sz="5400" dirty="0">
                <a:solidFill>
                  <a:srgbClr val="7030A0"/>
                </a:solidFill>
                <a:latin typeface="+mn-lt"/>
              </a:rPr>
            </a:br>
            <a:r>
              <a:rPr lang="hr-HR" sz="5400" dirty="0">
                <a:solidFill>
                  <a:srgbClr val="7030A0"/>
                </a:solidFill>
                <a:latin typeface="+mn-lt"/>
              </a:rPr>
              <a:t> </a:t>
            </a:r>
            <a:r>
              <a:rPr lang="hr-HR" sz="5400" b="1" dirty="0">
                <a:solidFill>
                  <a:srgbClr val="7030A0"/>
                </a:solidFill>
                <a:latin typeface="+mn-lt"/>
              </a:rPr>
              <a:t>PRESENT PERFECT SIMPLE</a:t>
            </a:r>
            <a:br>
              <a:rPr lang="hr-HR" sz="5400" b="1" dirty="0">
                <a:solidFill>
                  <a:srgbClr val="7030A0"/>
                </a:solidFill>
                <a:latin typeface="+mn-lt"/>
              </a:rPr>
            </a:br>
            <a:r>
              <a:rPr lang="hr-HR" sz="5400" b="1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QUIZ</a:t>
            </a:r>
          </a:p>
        </p:txBody>
      </p:sp>
      <p:pic>
        <p:nvPicPr>
          <p:cNvPr id="4" name="Picture 3" descr="A red and white sign&#10;&#10;Description automatically generated with low confidence">
            <a:extLst>
              <a:ext uri="{FF2B5EF4-FFF2-40B4-BE49-F238E27FC236}">
                <a16:creationId xmlns:a16="http://schemas.microsoft.com/office/drawing/2014/main" id="{9DC973BE-C3B4-3EE8-FD0A-5CB2FEF2AD8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5652" y="5949280"/>
            <a:ext cx="2432695" cy="672482"/>
          </a:xfrm>
          <a:prstGeom prst="rect">
            <a:avLst/>
          </a:prstGeom>
          <a:effectLst>
            <a:softEdge rad="101600"/>
          </a:effectLst>
        </p:spPr>
      </p:pic>
    </p:spTree>
    <p:extLst>
      <p:ext uri="{BB962C8B-B14F-4D97-AF65-F5344CB8AC3E}">
        <p14:creationId xmlns:p14="http://schemas.microsoft.com/office/powerpoint/2010/main" val="41658217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568637" y="692696"/>
            <a:ext cx="3672408" cy="1008112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000" b="1" dirty="0"/>
              <a:t>broke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716016" y="678140"/>
            <a:ext cx="3672408" cy="1008112"/>
          </a:xfrm>
          <a:prstGeom prst="roundRect">
            <a:avLst/>
          </a:prstGeom>
          <a:solidFill>
            <a:srgbClr val="F75B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000" b="1" dirty="0"/>
              <a:t>have broken</a:t>
            </a:r>
          </a:p>
        </p:txBody>
      </p:sp>
      <p:sp>
        <p:nvSpPr>
          <p:cNvPr id="3" name="Rectangle 2"/>
          <p:cNvSpPr/>
          <p:nvPr/>
        </p:nvSpPr>
        <p:spPr>
          <a:xfrm>
            <a:off x="971600" y="2902502"/>
            <a:ext cx="7560840" cy="2736304"/>
          </a:xfrm>
          <a:prstGeom prst="rect">
            <a:avLst/>
          </a:prstGeom>
          <a:solidFill>
            <a:srgbClr val="1798D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hr-HR" sz="4000" b="1" dirty="0">
                <a:solidFill>
                  <a:schemeClr val="bg1"/>
                </a:solidFill>
                <a:latin typeface="+mj-lt"/>
              </a:rPr>
              <a:t>Mum: What’s wrong, Ann?</a:t>
            </a:r>
          </a:p>
          <a:p>
            <a:pPr>
              <a:lnSpc>
                <a:spcPct val="150000"/>
              </a:lnSpc>
            </a:pPr>
            <a:r>
              <a:rPr lang="hr-HR" sz="4000" b="1" dirty="0">
                <a:solidFill>
                  <a:schemeClr val="bg1"/>
                </a:solidFill>
                <a:latin typeface="+mj-lt"/>
              </a:rPr>
              <a:t>Ann:   I________________ a glass.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699792" y="4293096"/>
            <a:ext cx="3672408" cy="641905"/>
          </a:xfrm>
          <a:prstGeom prst="roundRect">
            <a:avLst/>
          </a:prstGeom>
          <a:solidFill>
            <a:srgbClr val="F75B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000" b="1" dirty="0"/>
              <a:t>have broken</a:t>
            </a:r>
          </a:p>
        </p:txBody>
      </p:sp>
      <p:pic>
        <p:nvPicPr>
          <p:cNvPr id="5" name="Picture 4" descr="A red and white sign&#10;&#10;Description automatically generated with low confidence">
            <a:extLst>
              <a:ext uri="{FF2B5EF4-FFF2-40B4-BE49-F238E27FC236}">
                <a16:creationId xmlns:a16="http://schemas.microsoft.com/office/drawing/2014/main" id="{940A0E03-9487-1F93-CFF8-3502A3E2DF6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5652" y="5949280"/>
            <a:ext cx="2432695" cy="672482"/>
          </a:xfrm>
          <a:prstGeom prst="rect">
            <a:avLst/>
          </a:prstGeom>
          <a:effectLst>
            <a:softEdge rad="101600"/>
          </a:effectLst>
        </p:spPr>
      </p:pic>
    </p:spTree>
    <p:extLst>
      <p:ext uri="{BB962C8B-B14F-4D97-AF65-F5344CB8AC3E}">
        <p14:creationId xmlns:p14="http://schemas.microsoft.com/office/powerpoint/2010/main" val="4178449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568637" y="692696"/>
            <a:ext cx="3672408" cy="1008112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000" b="1" dirty="0"/>
              <a:t>broke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716016" y="678140"/>
            <a:ext cx="3672408" cy="1008112"/>
          </a:xfrm>
          <a:prstGeom prst="roundRect">
            <a:avLst/>
          </a:prstGeom>
          <a:solidFill>
            <a:srgbClr val="F75B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000" b="1" dirty="0"/>
              <a:t>have broken</a:t>
            </a:r>
          </a:p>
        </p:txBody>
      </p:sp>
      <p:sp>
        <p:nvSpPr>
          <p:cNvPr id="3" name="Rectangle 2"/>
          <p:cNvSpPr/>
          <p:nvPr/>
        </p:nvSpPr>
        <p:spPr>
          <a:xfrm>
            <a:off x="683568" y="2902502"/>
            <a:ext cx="8064896" cy="2736304"/>
          </a:xfrm>
          <a:prstGeom prst="rect">
            <a:avLst/>
          </a:prstGeom>
          <a:solidFill>
            <a:srgbClr val="1798D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hr-HR" sz="4000" b="1" dirty="0">
                <a:solidFill>
                  <a:schemeClr val="bg1"/>
                </a:solidFill>
                <a:latin typeface="+mj-lt"/>
              </a:rPr>
              <a:t>I _______________ two glasses while I was washing up last night.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185647" y="3130363"/>
            <a:ext cx="3672408" cy="802693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000" b="1" dirty="0"/>
              <a:t>broke</a:t>
            </a:r>
          </a:p>
        </p:txBody>
      </p:sp>
      <p:pic>
        <p:nvPicPr>
          <p:cNvPr id="5" name="Picture 4" descr="A red and white sign&#10;&#10;Description automatically generated with low confidence">
            <a:extLst>
              <a:ext uri="{FF2B5EF4-FFF2-40B4-BE49-F238E27FC236}">
                <a16:creationId xmlns:a16="http://schemas.microsoft.com/office/drawing/2014/main" id="{F748B64F-1C15-A07B-89C0-D1E2892D756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5652" y="5949280"/>
            <a:ext cx="2432695" cy="672482"/>
          </a:xfrm>
          <a:prstGeom prst="rect">
            <a:avLst/>
          </a:prstGeom>
          <a:effectLst>
            <a:softEdge rad="101600"/>
          </a:effectLst>
        </p:spPr>
      </p:pic>
    </p:spTree>
    <p:extLst>
      <p:ext uri="{BB962C8B-B14F-4D97-AF65-F5344CB8AC3E}">
        <p14:creationId xmlns:p14="http://schemas.microsoft.com/office/powerpoint/2010/main" val="1590106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568636" y="692696"/>
            <a:ext cx="3715331" cy="1008112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000" b="1" dirty="0"/>
              <a:t>didn’t meet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716016" y="678140"/>
            <a:ext cx="3888432" cy="1008112"/>
          </a:xfrm>
          <a:prstGeom prst="roundRect">
            <a:avLst/>
          </a:prstGeom>
          <a:solidFill>
            <a:srgbClr val="F75B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000" b="1" dirty="0"/>
              <a:t>haven’t met  </a:t>
            </a:r>
          </a:p>
        </p:txBody>
      </p:sp>
      <p:sp>
        <p:nvSpPr>
          <p:cNvPr id="3" name="Rectangle 2"/>
          <p:cNvSpPr/>
          <p:nvPr/>
        </p:nvSpPr>
        <p:spPr>
          <a:xfrm>
            <a:off x="683568" y="2636912"/>
            <a:ext cx="8064896" cy="3456384"/>
          </a:xfrm>
          <a:prstGeom prst="rect">
            <a:avLst/>
          </a:prstGeom>
          <a:solidFill>
            <a:srgbClr val="1798D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hr-HR" sz="4000" b="1" dirty="0">
                <a:solidFill>
                  <a:schemeClr val="bg1"/>
                </a:solidFill>
                <a:latin typeface="+mj-lt"/>
              </a:rPr>
              <a:t>We ________________our new neighbours yet. 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2267744" y="3212976"/>
            <a:ext cx="3888432" cy="864096"/>
          </a:xfrm>
          <a:prstGeom prst="roundRect">
            <a:avLst/>
          </a:prstGeom>
          <a:solidFill>
            <a:srgbClr val="F75B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000" b="1" dirty="0"/>
              <a:t>haven’t met  </a:t>
            </a:r>
          </a:p>
        </p:txBody>
      </p:sp>
      <p:pic>
        <p:nvPicPr>
          <p:cNvPr id="6" name="Picture 5" descr="A red and white sign&#10;&#10;Description automatically generated with low confidence">
            <a:extLst>
              <a:ext uri="{FF2B5EF4-FFF2-40B4-BE49-F238E27FC236}">
                <a16:creationId xmlns:a16="http://schemas.microsoft.com/office/drawing/2014/main" id="{8D5D9969-C8A5-BD58-1B55-C4A9E4E4195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5652" y="6093296"/>
            <a:ext cx="2432695" cy="672482"/>
          </a:xfrm>
          <a:prstGeom prst="rect">
            <a:avLst/>
          </a:prstGeom>
          <a:effectLst>
            <a:softEdge rad="101600"/>
          </a:effectLst>
        </p:spPr>
      </p:pic>
    </p:spTree>
    <p:extLst>
      <p:ext uri="{BB962C8B-B14F-4D97-AF65-F5344CB8AC3E}">
        <p14:creationId xmlns:p14="http://schemas.microsoft.com/office/powerpoint/2010/main" val="1355615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251520" y="692696"/>
            <a:ext cx="4032447" cy="1008112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000" b="1" dirty="0"/>
              <a:t>did you last read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716016" y="678140"/>
            <a:ext cx="4248472" cy="1008112"/>
          </a:xfrm>
          <a:prstGeom prst="roundRect">
            <a:avLst/>
          </a:prstGeom>
          <a:solidFill>
            <a:srgbClr val="F75B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000" b="1" dirty="0"/>
              <a:t>have you last read</a:t>
            </a:r>
          </a:p>
        </p:txBody>
      </p:sp>
      <p:sp>
        <p:nvSpPr>
          <p:cNvPr id="3" name="Rectangle 2"/>
          <p:cNvSpPr/>
          <p:nvPr/>
        </p:nvSpPr>
        <p:spPr>
          <a:xfrm>
            <a:off x="683568" y="2636912"/>
            <a:ext cx="8064896" cy="3456384"/>
          </a:xfrm>
          <a:prstGeom prst="rect">
            <a:avLst/>
          </a:prstGeom>
          <a:solidFill>
            <a:srgbClr val="1798D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hr-HR" sz="4000" b="1" dirty="0">
                <a:solidFill>
                  <a:schemeClr val="bg1"/>
                </a:solidFill>
                <a:latin typeface="+mj-lt"/>
              </a:rPr>
              <a:t>When ___________________ a good book? 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2627784" y="3212976"/>
            <a:ext cx="4032447" cy="864096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000" b="1" dirty="0"/>
              <a:t>did you last read</a:t>
            </a:r>
          </a:p>
        </p:txBody>
      </p:sp>
      <p:pic>
        <p:nvPicPr>
          <p:cNvPr id="5" name="Picture 4" descr="A red and white sign&#10;&#10;Description automatically generated with low confidence">
            <a:extLst>
              <a:ext uri="{FF2B5EF4-FFF2-40B4-BE49-F238E27FC236}">
                <a16:creationId xmlns:a16="http://schemas.microsoft.com/office/drawing/2014/main" id="{9C9E509F-422C-96D0-B369-F4136C91C7F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5652" y="6092685"/>
            <a:ext cx="2432695" cy="672482"/>
          </a:xfrm>
          <a:prstGeom prst="rect">
            <a:avLst/>
          </a:prstGeom>
          <a:effectLst>
            <a:softEdge rad="101600"/>
          </a:effectLst>
        </p:spPr>
      </p:pic>
    </p:spTree>
    <p:extLst>
      <p:ext uri="{BB962C8B-B14F-4D97-AF65-F5344CB8AC3E}">
        <p14:creationId xmlns:p14="http://schemas.microsoft.com/office/powerpoint/2010/main" val="3077811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251520" y="319083"/>
            <a:ext cx="4176463" cy="1008112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000" b="1" dirty="0"/>
              <a:t>already drank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211960" y="1340768"/>
            <a:ext cx="4608512" cy="1008112"/>
          </a:xfrm>
          <a:prstGeom prst="roundRect">
            <a:avLst/>
          </a:prstGeom>
          <a:solidFill>
            <a:srgbClr val="F75B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000" b="1" dirty="0"/>
              <a:t>have already drunk  </a:t>
            </a:r>
          </a:p>
        </p:txBody>
      </p:sp>
      <p:sp>
        <p:nvSpPr>
          <p:cNvPr id="3" name="Rectangle 2"/>
          <p:cNvSpPr/>
          <p:nvPr/>
        </p:nvSpPr>
        <p:spPr>
          <a:xfrm>
            <a:off x="395536" y="2636912"/>
            <a:ext cx="8352928" cy="3456384"/>
          </a:xfrm>
          <a:prstGeom prst="rect">
            <a:avLst/>
          </a:prstGeom>
          <a:solidFill>
            <a:srgbClr val="1798D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hr-HR" sz="4000" b="1" dirty="0">
                <a:solidFill>
                  <a:schemeClr val="bg1"/>
                </a:solidFill>
                <a:latin typeface="+mj-lt"/>
              </a:rPr>
              <a:t>Mia: Would you like a cup of coffee?</a:t>
            </a:r>
          </a:p>
          <a:p>
            <a:pPr>
              <a:lnSpc>
                <a:spcPct val="150000"/>
              </a:lnSpc>
            </a:pPr>
            <a:r>
              <a:rPr lang="hr-HR" sz="4000" b="1" dirty="0">
                <a:solidFill>
                  <a:schemeClr val="bg1"/>
                </a:solidFill>
                <a:latin typeface="+mj-lt"/>
              </a:rPr>
              <a:t>Jane: No, thank you. I___________________ two cups of coffee this morning.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55576" y="4365104"/>
            <a:ext cx="4608512" cy="680135"/>
          </a:xfrm>
          <a:prstGeom prst="roundRect">
            <a:avLst/>
          </a:prstGeom>
          <a:solidFill>
            <a:srgbClr val="F75B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000" b="1" dirty="0"/>
              <a:t>have already drunk  </a:t>
            </a:r>
          </a:p>
        </p:txBody>
      </p:sp>
      <p:pic>
        <p:nvPicPr>
          <p:cNvPr id="5" name="Picture 4" descr="A red and white sign&#10;&#10;Description automatically generated with low confidence">
            <a:extLst>
              <a:ext uri="{FF2B5EF4-FFF2-40B4-BE49-F238E27FC236}">
                <a16:creationId xmlns:a16="http://schemas.microsoft.com/office/drawing/2014/main" id="{7B503570-3055-FDC0-3416-7222F923D8F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5652" y="6152610"/>
            <a:ext cx="2432695" cy="672482"/>
          </a:xfrm>
          <a:prstGeom prst="rect">
            <a:avLst/>
          </a:prstGeom>
          <a:effectLst>
            <a:softEdge rad="101600"/>
          </a:effectLst>
        </p:spPr>
      </p:pic>
    </p:spTree>
    <p:extLst>
      <p:ext uri="{BB962C8B-B14F-4D97-AF65-F5344CB8AC3E}">
        <p14:creationId xmlns:p14="http://schemas.microsoft.com/office/powerpoint/2010/main" val="1614545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589340" y="974061"/>
            <a:ext cx="3672408" cy="1008112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000" b="1" dirty="0"/>
              <a:t>have just come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788024" y="980728"/>
            <a:ext cx="3672408" cy="1008112"/>
          </a:xfrm>
          <a:prstGeom prst="roundRect">
            <a:avLst/>
          </a:prstGeom>
          <a:solidFill>
            <a:srgbClr val="F75B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000" b="1" dirty="0"/>
              <a:t>just came</a:t>
            </a:r>
          </a:p>
        </p:txBody>
      </p:sp>
      <p:sp>
        <p:nvSpPr>
          <p:cNvPr id="3" name="Rectangle 2"/>
          <p:cNvSpPr/>
          <p:nvPr/>
        </p:nvSpPr>
        <p:spPr>
          <a:xfrm>
            <a:off x="239678" y="2780928"/>
            <a:ext cx="8640960" cy="2736304"/>
          </a:xfrm>
          <a:prstGeom prst="rect">
            <a:avLst/>
          </a:prstGeom>
          <a:solidFill>
            <a:srgbClr val="1798D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000" dirty="0">
                <a:solidFill>
                  <a:srgbClr val="FFFF00"/>
                </a:solidFill>
                <a:latin typeface="+mj-lt"/>
              </a:rPr>
              <a:t> </a:t>
            </a:r>
            <a:r>
              <a:rPr lang="hr-HR" sz="4000" b="1" dirty="0">
                <a:solidFill>
                  <a:schemeClr val="bg1"/>
                </a:solidFill>
                <a:latin typeface="+mj-lt"/>
              </a:rPr>
              <a:t>We ________________  back from school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051720" y="2996952"/>
            <a:ext cx="3672408" cy="1008112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000" b="1" dirty="0"/>
              <a:t>have just come</a:t>
            </a:r>
          </a:p>
        </p:txBody>
      </p:sp>
      <p:pic>
        <p:nvPicPr>
          <p:cNvPr id="5" name="Picture 4" descr="A red and white sign&#10;&#10;Description automatically generated with low confidence">
            <a:extLst>
              <a:ext uri="{FF2B5EF4-FFF2-40B4-BE49-F238E27FC236}">
                <a16:creationId xmlns:a16="http://schemas.microsoft.com/office/drawing/2014/main" id="{654D4E3B-78A2-7491-CAE7-6CCD0091225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5652" y="5949280"/>
            <a:ext cx="2432695" cy="672482"/>
          </a:xfrm>
          <a:prstGeom prst="rect">
            <a:avLst/>
          </a:prstGeom>
          <a:effectLst>
            <a:softEdge rad="101600"/>
          </a:effectLst>
        </p:spPr>
      </p:pic>
    </p:spTree>
    <p:extLst>
      <p:ext uri="{BB962C8B-B14F-4D97-AF65-F5344CB8AC3E}">
        <p14:creationId xmlns:p14="http://schemas.microsoft.com/office/powerpoint/2010/main" val="1858203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589340" y="974061"/>
            <a:ext cx="3672408" cy="1008112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000" b="1" dirty="0"/>
              <a:t>has  come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788024" y="980728"/>
            <a:ext cx="3672408" cy="1008112"/>
          </a:xfrm>
          <a:prstGeom prst="roundRect">
            <a:avLst/>
          </a:prstGeom>
          <a:solidFill>
            <a:srgbClr val="F75B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000" b="1" dirty="0"/>
              <a:t> came</a:t>
            </a:r>
          </a:p>
        </p:txBody>
      </p:sp>
      <p:sp>
        <p:nvSpPr>
          <p:cNvPr id="3" name="Rectangle 2"/>
          <p:cNvSpPr/>
          <p:nvPr/>
        </p:nvSpPr>
        <p:spPr>
          <a:xfrm>
            <a:off x="239678" y="2780928"/>
            <a:ext cx="8640960" cy="2736304"/>
          </a:xfrm>
          <a:prstGeom prst="rect">
            <a:avLst/>
          </a:prstGeom>
          <a:solidFill>
            <a:srgbClr val="1798D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000" dirty="0">
                <a:solidFill>
                  <a:srgbClr val="FFFF00"/>
                </a:solidFill>
                <a:latin typeface="+mj-lt"/>
              </a:rPr>
              <a:t> </a:t>
            </a:r>
            <a:r>
              <a:rPr lang="hr-HR" sz="4000" b="1" dirty="0">
                <a:solidFill>
                  <a:schemeClr val="bg1"/>
                </a:solidFill>
                <a:latin typeface="+mj-lt"/>
              </a:rPr>
              <a:t>My sister _____________ back  from school an hour ago.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491880" y="3140967"/>
            <a:ext cx="2160240" cy="864097"/>
          </a:xfrm>
          <a:prstGeom prst="roundRect">
            <a:avLst/>
          </a:prstGeom>
          <a:solidFill>
            <a:srgbClr val="F75B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000" b="1" dirty="0"/>
              <a:t> came</a:t>
            </a:r>
          </a:p>
        </p:txBody>
      </p:sp>
      <p:pic>
        <p:nvPicPr>
          <p:cNvPr id="5" name="Picture 4" descr="A red and white sign&#10;&#10;Description automatically generated with low confidence">
            <a:extLst>
              <a:ext uri="{FF2B5EF4-FFF2-40B4-BE49-F238E27FC236}">
                <a16:creationId xmlns:a16="http://schemas.microsoft.com/office/drawing/2014/main" id="{6ECED02C-1F84-4C47-C074-9C6DAC53830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5652" y="5949280"/>
            <a:ext cx="2432695" cy="672482"/>
          </a:xfrm>
          <a:prstGeom prst="rect">
            <a:avLst/>
          </a:prstGeom>
          <a:effectLst>
            <a:softEdge rad="101600"/>
          </a:effectLst>
        </p:spPr>
      </p:pic>
    </p:spTree>
    <p:extLst>
      <p:ext uri="{BB962C8B-B14F-4D97-AF65-F5344CB8AC3E}">
        <p14:creationId xmlns:p14="http://schemas.microsoft.com/office/powerpoint/2010/main" val="334550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589340" y="974061"/>
            <a:ext cx="3672408" cy="1008112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000" b="1" dirty="0"/>
              <a:t>has never been 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788024" y="980728"/>
            <a:ext cx="3672408" cy="1008112"/>
          </a:xfrm>
          <a:prstGeom prst="roundRect">
            <a:avLst/>
          </a:prstGeom>
          <a:solidFill>
            <a:srgbClr val="F75B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000" b="1" dirty="0"/>
              <a:t>was never</a:t>
            </a:r>
          </a:p>
        </p:txBody>
      </p:sp>
      <p:sp>
        <p:nvSpPr>
          <p:cNvPr id="3" name="Rectangle 2"/>
          <p:cNvSpPr/>
          <p:nvPr/>
        </p:nvSpPr>
        <p:spPr>
          <a:xfrm>
            <a:off x="239678" y="2780928"/>
            <a:ext cx="8640960" cy="2736304"/>
          </a:xfrm>
          <a:prstGeom prst="rect">
            <a:avLst/>
          </a:prstGeom>
          <a:solidFill>
            <a:srgbClr val="1798D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200000"/>
              </a:lnSpc>
            </a:pPr>
            <a:r>
              <a:rPr lang="hr-HR" sz="4000" dirty="0">
                <a:solidFill>
                  <a:srgbClr val="FFFF00"/>
                </a:solidFill>
                <a:latin typeface="+mj-lt"/>
              </a:rPr>
              <a:t> </a:t>
            </a:r>
            <a:r>
              <a:rPr lang="hr-HR" sz="4000" b="1" dirty="0">
                <a:solidFill>
                  <a:schemeClr val="bg1"/>
                </a:solidFill>
                <a:latin typeface="+mj-lt"/>
              </a:rPr>
              <a:t>Julia _________________ to China.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2267744" y="3356992"/>
            <a:ext cx="3672408" cy="1008112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000" b="1" dirty="0"/>
              <a:t>has never been </a:t>
            </a:r>
          </a:p>
        </p:txBody>
      </p:sp>
      <p:pic>
        <p:nvPicPr>
          <p:cNvPr id="5" name="Picture 4" descr="A red and white sign&#10;&#10;Description automatically generated with low confidence">
            <a:extLst>
              <a:ext uri="{FF2B5EF4-FFF2-40B4-BE49-F238E27FC236}">
                <a16:creationId xmlns:a16="http://schemas.microsoft.com/office/drawing/2014/main" id="{21AD8819-4F34-6ECD-1B7E-FCE15481196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5652" y="5949280"/>
            <a:ext cx="2432695" cy="672482"/>
          </a:xfrm>
          <a:prstGeom prst="rect">
            <a:avLst/>
          </a:prstGeom>
          <a:effectLst>
            <a:softEdge rad="101600"/>
          </a:effectLst>
        </p:spPr>
      </p:pic>
    </p:spTree>
    <p:extLst>
      <p:ext uri="{BB962C8B-B14F-4D97-AF65-F5344CB8AC3E}">
        <p14:creationId xmlns:p14="http://schemas.microsoft.com/office/powerpoint/2010/main" val="112316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589340" y="974061"/>
            <a:ext cx="3672408" cy="1008112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000" b="1" dirty="0"/>
              <a:t>have known 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788024" y="980728"/>
            <a:ext cx="3672408" cy="1008112"/>
          </a:xfrm>
          <a:prstGeom prst="roundRect">
            <a:avLst/>
          </a:prstGeom>
          <a:solidFill>
            <a:srgbClr val="F75B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000" b="1" dirty="0"/>
              <a:t>knew</a:t>
            </a:r>
          </a:p>
        </p:txBody>
      </p:sp>
      <p:sp>
        <p:nvSpPr>
          <p:cNvPr id="3" name="Rectangle 2"/>
          <p:cNvSpPr/>
          <p:nvPr/>
        </p:nvSpPr>
        <p:spPr>
          <a:xfrm>
            <a:off x="239678" y="2780928"/>
            <a:ext cx="8640960" cy="2736304"/>
          </a:xfrm>
          <a:prstGeom prst="rect">
            <a:avLst/>
          </a:prstGeom>
          <a:solidFill>
            <a:srgbClr val="1798D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200000"/>
              </a:lnSpc>
            </a:pPr>
            <a:r>
              <a:rPr lang="hr-HR" sz="4000" dirty="0">
                <a:solidFill>
                  <a:srgbClr val="FFFF00"/>
                </a:solidFill>
                <a:latin typeface="+mj-lt"/>
              </a:rPr>
              <a:t> </a:t>
            </a:r>
            <a:r>
              <a:rPr lang="hr-HR" sz="4000" b="1" dirty="0">
                <a:solidFill>
                  <a:schemeClr val="bg1"/>
                </a:solidFill>
                <a:latin typeface="+mj-lt"/>
              </a:rPr>
              <a:t>The Taylors are our best friends. We ________________ them</a:t>
            </a:r>
            <a:r>
              <a:rPr lang="hr-HR" sz="4000" b="1" dirty="0">
                <a:solidFill>
                  <a:srgbClr val="FFFF00"/>
                </a:solidFill>
                <a:latin typeface="+mj-lt"/>
              </a:rPr>
              <a:t> </a:t>
            </a:r>
            <a:r>
              <a:rPr lang="hr-HR" sz="4000" b="1" dirty="0">
                <a:solidFill>
                  <a:schemeClr val="bg1"/>
                </a:solidFill>
                <a:latin typeface="+mj-lt"/>
              </a:rPr>
              <a:t>for</a:t>
            </a:r>
            <a:r>
              <a:rPr lang="hr-HR" sz="4000" b="1" dirty="0">
                <a:solidFill>
                  <a:srgbClr val="FFFF00"/>
                </a:solidFill>
                <a:latin typeface="+mj-lt"/>
              </a:rPr>
              <a:t> </a:t>
            </a:r>
            <a:r>
              <a:rPr lang="hr-HR" sz="4000" b="1" dirty="0">
                <a:solidFill>
                  <a:schemeClr val="bg1"/>
                </a:solidFill>
                <a:latin typeface="+mj-lt"/>
              </a:rPr>
              <a:t>ten years.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83568" y="4149080"/>
            <a:ext cx="3672408" cy="864096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000" b="1" dirty="0"/>
              <a:t>have known </a:t>
            </a:r>
          </a:p>
        </p:txBody>
      </p:sp>
      <p:pic>
        <p:nvPicPr>
          <p:cNvPr id="5" name="Picture 4" descr="A red and white sign&#10;&#10;Description automatically generated with low confidence">
            <a:extLst>
              <a:ext uri="{FF2B5EF4-FFF2-40B4-BE49-F238E27FC236}">
                <a16:creationId xmlns:a16="http://schemas.microsoft.com/office/drawing/2014/main" id="{6255B936-4F15-5CC1-364C-5CD6BB27C8E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5652" y="5949280"/>
            <a:ext cx="2432695" cy="672482"/>
          </a:xfrm>
          <a:prstGeom prst="rect">
            <a:avLst/>
          </a:prstGeom>
          <a:effectLst>
            <a:softEdge rad="101600"/>
          </a:effectLst>
        </p:spPr>
      </p:pic>
    </p:spTree>
    <p:extLst>
      <p:ext uri="{BB962C8B-B14F-4D97-AF65-F5344CB8AC3E}">
        <p14:creationId xmlns:p14="http://schemas.microsoft.com/office/powerpoint/2010/main" val="2972122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643119" y="974061"/>
            <a:ext cx="3672408" cy="1008112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000" b="1" dirty="0"/>
              <a:t>has lived 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788024" y="980728"/>
            <a:ext cx="3672408" cy="1008112"/>
          </a:xfrm>
          <a:prstGeom prst="roundRect">
            <a:avLst/>
          </a:prstGeom>
          <a:solidFill>
            <a:srgbClr val="F75B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000" b="1" dirty="0"/>
              <a:t>lived</a:t>
            </a:r>
          </a:p>
        </p:txBody>
      </p:sp>
      <p:sp>
        <p:nvSpPr>
          <p:cNvPr id="3" name="Rectangle 2"/>
          <p:cNvSpPr/>
          <p:nvPr/>
        </p:nvSpPr>
        <p:spPr>
          <a:xfrm>
            <a:off x="239678" y="2564904"/>
            <a:ext cx="8220754" cy="3672408"/>
          </a:xfrm>
          <a:prstGeom prst="rect">
            <a:avLst/>
          </a:prstGeom>
          <a:solidFill>
            <a:srgbClr val="1798D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200000"/>
              </a:lnSpc>
            </a:pPr>
            <a:r>
              <a:rPr lang="hr-HR" sz="4000" b="1" dirty="0">
                <a:solidFill>
                  <a:schemeClr val="bg1"/>
                </a:solidFill>
                <a:latin typeface="+mj-lt"/>
              </a:rPr>
              <a:t>Tom ________________ in London since 1999. He _________________   in Paris when he was younger.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835696" y="2636912"/>
            <a:ext cx="3672408" cy="864096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000" b="1" dirty="0"/>
              <a:t>has lived 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067944" y="3861048"/>
            <a:ext cx="3672408" cy="864096"/>
          </a:xfrm>
          <a:prstGeom prst="roundRect">
            <a:avLst/>
          </a:prstGeom>
          <a:solidFill>
            <a:srgbClr val="F75B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000" b="1" dirty="0"/>
              <a:t>lived</a:t>
            </a:r>
          </a:p>
        </p:txBody>
      </p:sp>
      <p:pic>
        <p:nvPicPr>
          <p:cNvPr id="5" name="Picture 4" descr="A red and white sign&#10;&#10;Description automatically generated with low confidence">
            <a:extLst>
              <a:ext uri="{FF2B5EF4-FFF2-40B4-BE49-F238E27FC236}">
                <a16:creationId xmlns:a16="http://schemas.microsoft.com/office/drawing/2014/main" id="{7F1C6A1C-01B4-A674-07E5-29D0E46F30D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1676" y="6284747"/>
            <a:ext cx="1936428" cy="535296"/>
          </a:xfrm>
          <a:prstGeom prst="rect">
            <a:avLst/>
          </a:prstGeom>
          <a:effectLst>
            <a:softEdge rad="101600"/>
          </a:effectLst>
        </p:spPr>
      </p:pic>
    </p:spTree>
    <p:extLst>
      <p:ext uri="{BB962C8B-B14F-4D97-AF65-F5344CB8AC3E}">
        <p14:creationId xmlns:p14="http://schemas.microsoft.com/office/powerpoint/2010/main" val="3639974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589340" y="974061"/>
            <a:ext cx="3672408" cy="1008112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000" b="1" dirty="0"/>
              <a:t>didn’t see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788024" y="980728"/>
            <a:ext cx="3672408" cy="1008112"/>
          </a:xfrm>
          <a:prstGeom prst="roundRect">
            <a:avLst/>
          </a:prstGeom>
          <a:solidFill>
            <a:srgbClr val="F75B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000" b="1" dirty="0"/>
              <a:t>haven’t seen</a:t>
            </a:r>
          </a:p>
        </p:txBody>
      </p:sp>
      <p:sp>
        <p:nvSpPr>
          <p:cNvPr id="3" name="Rectangle 2"/>
          <p:cNvSpPr/>
          <p:nvPr/>
        </p:nvSpPr>
        <p:spPr>
          <a:xfrm>
            <a:off x="683568" y="2924944"/>
            <a:ext cx="7776864" cy="2736304"/>
          </a:xfrm>
          <a:prstGeom prst="rect">
            <a:avLst/>
          </a:prstGeom>
          <a:solidFill>
            <a:srgbClr val="1798D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000" b="1" dirty="0">
                <a:solidFill>
                  <a:schemeClr val="bg1"/>
                </a:solidFill>
                <a:latin typeface="+mj-lt"/>
              </a:rPr>
              <a:t>I _______________ my cousin </a:t>
            </a:r>
            <a:endParaRPr lang="hr-HR" sz="4000" b="1" dirty="0">
              <a:solidFill>
                <a:srgbClr val="FFFF00"/>
              </a:solidFill>
              <a:latin typeface="+mj-lt"/>
            </a:endParaRPr>
          </a:p>
          <a:p>
            <a:pPr algn="ctr"/>
            <a:r>
              <a:rPr lang="hr-HR" sz="4000" b="1" dirty="0">
                <a:solidFill>
                  <a:srgbClr val="FFFF00"/>
                </a:solidFill>
                <a:latin typeface="+mj-lt"/>
              </a:rPr>
              <a:t> </a:t>
            </a:r>
            <a:r>
              <a:rPr lang="hr-HR" sz="4000" b="1" dirty="0">
                <a:solidFill>
                  <a:schemeClr val="bg1"/>
                </a:solidFill>
                <a:latin typeface="+mj-lt"/>
              </a:rPr>
              <a:t>last summer.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835696" y="3212976"/>
            <a:ext cx="3460322" cy="936104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000" b="1" dirty="0"/>
              <a:t>didn’t see</a:t>
            </a:r>
          </a:p>
        </p:txBody>
      </p:sp>
      <p:pic>
        <p:nvPicPr>
          <p:cNvPr id="6" name="Picture 5" descr="A red and white sign&#10;&#10;Description automatically generated with low confidence">
            <a:extLst>
              <a:ext uri="{FF2B5EF4-FFF2-40B4-BE49-F238E27FC236}">
                <a16:creationId xmlns:a16="http://schemas.microsoft.com/office/drawing/2014/main" id="{D1804A75-81DB-CC93-564E-BCA1D43CAFF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5652" y="5949280"/>
            <a:ext cx="2432695" cy="672482"/>
          </a:xfrm>
          <a:prstGeom prst="rect">
            <a:avLst/>
          </a:prstGeom>
          <a:effectLst>
            <a:softEdge rad="101600"/>
          </a:effectLst>
        </p:spPr>
      </p:pic>
    </p:spTree>
    <p:extLst>
      <p:ext uri="{BB962C8B-B14F-4D97-AF65-F5344CB8AC3E}">
        <p14:creationId xmlns:p14="http://schemas.microsoft.com/office/powerpoint/2010/main" val="286058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568637" y="692696"/>
            <a:ext cx="3672408" cy="1008112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000" b="1" dirty="0"/>
              <a:t>didn’t see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716016" y="678140"/>
            <a:ext cx="3672408" cy="1008112"/>
          </a:xfrm>
          <a:prstGeom prst="roundRect">
            <a:avLst/>
          </a:prstGeom>
          <a:solidFill>
            <a:srgbClr val="F75B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000" b="1" dirty="0"/>
              <a:t>haven’t seen</a:t>
            </a:r>
          </a:p>
        </p:txBody>
      </p:sp>
      <p:sp>
        <p:nvSpPr>
          <p:cNvPr id="3" name="Rectangle 2"/>
          <p:cNvSpPr/>
          <p:nvPr/>
        </p:nvSpPr>
        <p:spPr>
          <a:xfrm>
            <a:off x="683568" y="2924944"/>
            <a:ext cx="7776864" cy="2736304"/>
          </a:xfrm>
          <a:prstGeom prst="rect">
            <a:avLst/>
          </a:prstGeom>
          <a:solidFill>
            <a:srgbClr val="1798D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000" b="1" dirty="0">
                <a:solidFill>
                  <a:schemeClr val="bg1"/>
                </a:solidFill>
                <a:latin typeface="+mj-lt"/>
              </a:rPr>
              <a:t>I _______________ my cousin    since</a:t>
            </a:r>
            <a:r>
              <a:rPr lang="hr-HR" sz="4000" b="1" dirty="0">
                <a:solidFill>
                  <a:srgbClr val="FFFF00"/>
                </a:solidFill>
                <a:latin typeface="+mj-lt"/>
              </a:rPr>
              <a:t> </a:t>
            </a:r>
            <a:r>
              <a:rPr lang="hr-HR" sz="4000" b="1" dirty="0">
                <a:solidFill>
                  <a:schemeClr val="bg1"/>
                </a:solidFill>
                <a:latin typeface="+mj-lt"/>
              </a:rPr>
              <a:t>last summer.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763688" y="3212976"/>
            <a:ext cx="3672408" cy="864096"/>
          </a:xfrm>
          <a:prstGeom prst="roundRect">
            <a:avLst/>
          </a:prstGeom>
          <a:solidFill>
            <a:srgbClr val="F75B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000" b="1" dirty="0"/>
              <a:t>haven’t seen</a:t>
            </a:r>
          </a:p>
        </p:txBody>
      </p:sp>
      <p:pic>
        <p:nvPicPr>
          <p:cNvPr id="6" name="Picture 5" descr="A red and white sign&#10;&#10;Description automatically generated with low confidence">
            <a:extLst>
              <a:ext uri="{FF2B5EF4-FFF2-40B4-BE49-F238E27FC236}">
                <a16:creationId xmlns:a16="http://schemas.microsoft.com/office/drawing/2014/main" id="{AF544D31-2BFE-2182-0653-B984848A30D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5652" y="5949280"/>
            <a:ext cx="2432695" cy="672482"/>
          </a:xfrm>
          <a:prstGeom prst="rect">
            <a:avLst/>
          </a:prstGeom>
          <a:effectLst>
            <a:softEdge rad="101600"/>
          </a:effectLst>
        </p:spPr>
      </p:pic>
    </p:spTree>
    <p:extLst>
      <p:ext uri="{BB962C8B-B14F-4D97-AF65-F5344CB8AC3E}">
        <p14:creationId xmlns:p14="http://schemas.microsoft.com/office/powerpoint/2010/main" val="2020089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491207" y="418711"/>
            <a:ext cx="4867460" cy="1008112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000" b="1" dirty="0"/>
              <a:t>Have you ever heard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3896308" y="1700808"/>
            <a:ext cx="4795928" cy="1008112"/>
          </a:xfrm>
          <a:prstGeom prst="roundRect">
            <a:avLst/>
          </a:prstGeom>
          <a:solidFill>
            <a:srgbClr val="F75B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000" b="1" dirty="0"/>
              <a:t>Did you ever hear</a:t>
            </a:r>
          </a:p>
        </p:txBody>
      </p:sp>
      <p:sp>
        <p:nvSpPr>
          <p:cNvPr id="3" name="Rectangle 2"/>
          <p:cNvSpPr/>
          <p:nvPr/>
        </p:nvSpPr>
        <p:spPr>
          <a:xfrm>
            <a:off x="179512" y="3068960"/>
            <a:ext cx="8712968" cy="2592288"/>
          </a:xfrm>
          <a:prstGeom prst="rect">
            <a:avLst/>
          </a:prstGeom>
          <a:solidFill>
            <a:srgbClr val="1798D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000" dirty="0">
                <a:solidFill>
                  <a:schemeClr val="bg1"/>
                </a:solidFill>
                <a:latin typeface="+mj-lt"/>
              </a:rPr>
              <a:t>____________________ </a:t>
            </a:r>
            <a:r>
              <a:rPr lang="hr-HR" sz="4000" b="1" dirty="0">
                <a:solidFill>
                  <a:schemeClr val="bg1"/>
                </a:solidFill>
                <a:latin typeface="+mj-lt"/>
              </a:rPr>
              <a:t>that song?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899592" y="3573016"/>
            <a:ext cx="4867460" cy="864096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000" b="1" dirty="0"/>
              <a:t>Have you ever heard</a:t>
            </a:r>
          </a:p>
        </p:txBody>
      </p:sp>
      <p:pic>
        <p:nvPicPr>
          <p:cNvPr id="5" name="Picture 4" descr="A red and white sign&#10;&#10;Description automatically generated with low confidence">
            <a:extLst>
              <a:ext uri="{FF2B5EF4-FFF2-40B4-BE49-F238E27FC236}">
                <a16:creationId xmlns:a16="http://schemas.microsoft.com/office/drawing/2014/main" id="{2895B297-DFE8-EE7D-1738-8595BA06149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5652" y="5949280"/>
            <a:ext cx="2432695" cy="672482"/>
          </a:xfrm>
          <a:prstGeom prst="rect">
            <a:avLst/>
          </a:prstGeom>
          <a:effectLst>
            <a:softEdge rad="101600"/>
          </a:effectLst>
        </p:spPr>
      </p:pic>
    </p:spTree>
    <p:extLst>
      <p:ext uri="{BB962C8B-B14F-4D97-AF65-F5344CB8AC3E}">
        <p14:creationId xmlns:p14="http://schemas.microsoft.com/office/powerpoint/2010/main" val="2475641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 za prezentacije udzbenika3</Template>
  <TotalTime>919</TotalTime>
  <Words>242</Words>
  <Application>Microsoft Office PowerPoint</Application>
  <PresentationFormat>On-screen Show (4:3)</PresentationFormat>
  <Paragraphs>57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PAST SIMPLE  OR  PRESENT PERFECT SIMPLE QUIZ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PAST SIMPLE  OR  PRESENT PERFECT SIMPLE</dc:title>
  <dc:creator>korisnik</dc:creator>
  <cp:lastModifiedBy>Katarina Ivanjek</cp:lastModifiedBy>
  <cp:revision>21</cp:revision>
  <dcterms:created xsi:type="dcterms:W3CDTF">2015-08-10T14:28:50Z</dcterms:created>
  <dcterms:modified xsi:type="dcterms:W3CDTF">2022-08-30T07:10:42Z</dcterms:modified>
</cp:coreProperties>
</file>